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798425" cy="7199313"/>
  <p:notesSz cx="12798425" cy="7199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C0F23-9D9B-4A85-8ABE-76EF7ACD42FD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 bwMode="auto"/>
    </dgm:pt>
    <dgm:pt modelId="{06E4FBD8-B6BC-45BC-959F-1DDD5A13DF24}">
      <dgm:prSet phldrT="[Text]" custT="1"/>
      <dgm:spPr bwMode="auto"/>
      <dgm:t>
        <a:bodyPr vert="horz" anchor="ctr"/>
        <a:lstStyle/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ОО</a:t>
          </a:r>
          <a:endParaRPr sz="1800" b="1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400" b="1"/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800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ГАУ ДПО «СОИРО»</a:t>
          </a:r>
          <a:endParaRPr sz="1800" b="1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800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800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ГАУ СО РЦОКО</a:t>
          </a:r>
          <a:endParaRPr sz="1800" b="1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 b="1"/>
        </a:p>
        <a:p>
          <a:pPr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Формирование данных</a:t>
          </a:r>
          <a:endParaRPr lang="ru-RU" sz="1800" b="1"/>
        </a:p>
      </dgm:t>
    </dgm:pt>
    <dgm:pt modelId="{396C0D7C-89F9-4704-BF49-275CD56AD5DA}" type="parTrans" cxnId="{8AD08F58-F1A2-477F-B961-7AB677D0E5E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A5137E4-2657-4725-BE7F-4577D160A997}" type="sibTrans" cxnId="{8AD08F58-F1A2-477F-B961-7AB677D0E5E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F19A088-BEF0-40FA-92CE-B039530E374E}">
      <dgm:prSet phldrT="[Text]" custT="1"/>
      <dgm:spPr bwMode="auto"/>
      <dgm:t>
        <a:bodyPr vert="horz" anchor="ctr"/>
        <a:lstStyle/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Муниципалитет</a:t>
          </a:r>
          <a:endParaRPr sz="1800" b="1">
            <a:latin typeface="PT Astra Serif"/>
            <a:cs typeface="PT Astra Serif"/>
          </a:endParaRPr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endParaRPr/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ГАУ ДПО «СОИРО»</a:t>
          </a:r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endParaRPr>
            <a:latin typeface="PT Astra Serif"/>
            <a:cs typeface="PT Astra Serif"/>
          </a:endParaRPr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/>
            <a:t>ГАУ СО РЦОКО</a:t>
          </a:r>
          <a:endParaRPr/>
        </a:p>
        <a:p>
          <a:pPr algn="ctr" defTabSz="10223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b="1"/>
        </a:p>
        <a:p>
          <a:pPr algn="ctr" defTabSz="10223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Проверка данных</a:t>
          </a:r>
          <a:endParaRPr lang="ru-RU" b="1"/>
        </a:p>
      </dgm:t>
    </dgm:pt>
    <dgm:pt modelId="{593E94C2-8F7D-4F7F-B679-23A8C65ADE2A}" type="parTrans" cxnId="{AA048FEB-951F-4E7A-824F-CEC3AB9C561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14F525F-6840-4129-B1FE-A7A5904E5447}" type="sibTrans" cxnId="{AA048FEB-951F-4E7A-824F-CEC3AB9C561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6D53C2B-84F2-4B64-A039-9FFB59AF6838}">
      <dgm:prSet phldrT="[Text]" custT="1"/>
      <dgm:spPr bwMode="auto"/>
      <dgm:t>
        <a:bodyPr/>
        <a:lstStyle/>
        <a:p>
          <a:pPr>
            <a:defRPr/>
          </a:pPr>
          <a:r>
            <a:rPr lang="ru-RU" sz="1800" b="1"/>
            <a:t>Министерство образования</a:t>
          </a:r>
          <a:endParaRPr/>
        </a:p>
        <a:p>
          <a:pPr>
            <a:defRPr/>
          </a:pPr>
          <a:endParaRPr lang="ru-RU" sz="1800" b="1"/>
        </a:p>
        <a:p>
          <a:pPr>
            <a:defRPr/>
          </a:pPr>
          <a:r>
            <a:rPr lang="ru-RU" sz="1800" b="1"/>
            <a:t>Согласование данных</a:t>
          </a:r>
        </a:p>
      </dgm:t>
    </dgm:pt>
    <dgm:pt modelId="{E90AFF2A-2E9D-4475-9DD1-DF261D03DD87}" type="parTrans" cxnId="{3A301A3B-3E11-4469-915D-57C9BA8A306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08D818-C21A-4701-BF23-AD0BB4E55271}" type="sibTrans" cxnId="{3A301A3B-3E11-4469-915D-57C9BA8A306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5627E2F-30C0-4092-95F2-5554B11AC18A}">
      <dgm:prSet phldrT="[Text]" custT="1"/>
      <dgm:spPr bwMode="auto"/>
      <dgm:t>
        <a:bodyPr/>
        <a:lstStyle/>
        <a:p>
          <a:pPr>
            <a:defRPr/>
          </a:pPr>
          <a:r>
            <a:rPr lang="ru-RU" sz="1800" b="1"/>
            <a:t>ОО</a:t>
          </a:r>
          <a:endParaRPr/>
        </a:p>
        <a:p>
          <a:pPr>
            <a:defRPr/>
          </a:pPr>
          <a:endParaRPr lang="ru-RU" sz="1800" b="1"/>
        </a:p>
        <a:p>
          <a:pPr>
            <a:defRPr/>
          </a:pPr>
          <a:r>
            <a:rPr lang="ru-RU" sz="1800" b="1"/>
            <a:t>Внесение данных </a:t>
          </a:r>
          <a:endParaRPr/>
        </a:p>
        <a:p>
          <a:pPr>
            <a:defRPr/>
          </a:pPr>
          <a:r>
            <a:rPr lang="ru-RU" sz="1800" b="1"/>
            <a:t>в ИС ГА</a:t>
          </a:r>
        </a:p>
      </dgm:t>
    </dgm:pt>
    <dgm:pt modelId="{1F537069-563D-49E4-965C-B01587F5A482}" type="parTrans" cxnId="{DEB2678E-04DF-4F95-BF21-03B214D2F35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12CE553-B9A5-466A-A88F-3BC4C1F112A7}" type="sibTrans" cxnId="{DEB2678E-04DF-4F95-BF21-03B214D2F35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5C98B9B-744C-43CB-8C39-DDCA055D8BB5}" type="pres">
      <dgm:prSet presAssocID="{AFEC0F23-9D9B-4A85-8ABE-76EF7ACD42FD}" presName="CompostProcess" presStyleCnt="0">
        <dgm:presLayoutVars>
          <dgm:dir/>
          <dgm:resizeHandles val="exact"/>
        </dgm:presLayoutVars>
      </dgm:prSet>
      <dgm:spPr bwMode="auto"/>
    </dgm:pt>
    <dgm:pt modelId="{2F585E51-01B6-4897-AACF-48EA2F3CC0C6}" type="pres">
      <dgm:prSet presAssocID="{AFEC0F23-9D9B-4A85-8ABE-76EF7ACD42FD}" presName="arrow" presStyleLbl="bgShp" presStyleIdx="0" presStyleCnt="1"/>
      <dgm:spPr bwMode="auto"/>
    </dgm:pt>
    <dgm:pt modelId="{24E8644C-6E14-40AD-9A17-5D7638D691C9}" type="pres">
      <dgm:prSet presAssocID="{AFEC0F23-9D9B-4A85-8ABE-76EF7ACD42FD}" presName="linearProcess" presStyleCnt="0"/>
      <dgm:spPr bwMode="auto"/>
    </dgm:pt>
    <dgm:pt modelId="{8B29604D-FDF0-4C31-90B8-47C2B946EE8B}" type="pres">
      <dgm:prSet presAssocID="{06E4FBD8-B6BC-45BC-959F-1DDD5A13DF24}" presName="textNode" presStyleLbl="node1" presStyleIdx="0" presStyleCnt="4" custLinFactX="5699" custLinFactY="2652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5EC5CA4C-4D94-46D0-BCAD-AB76A18DD0CE}" type="pres">
      <dgm:prSet presAssocID="{CA5137E4-2657-4725-BE7F-4577D160A997}" presName="sibTrans" presStyleCnt="0"/>
      <dgm:spPr bwMode="auto"/>
    </dgm:pt>
    <dgm:pt modelId="{75023EA7-2ECF-4CE0-A9C1-0E9482C09E57}" type="pres">
      <dgm:prSet presAssocID="{7F19A088-BEF0-40FA-92CE-B039530E374E}" presName="textNode" presStyleLbl="node1" presStyleIdx="1" presStyleCnt="4">
        <dgm:presLayoutVars>
          <dgm:bulletEnabled val="1"/>
        </dgm:presLayoutVars>
      </dgm:prSet>
      <dgm:spPr bwMode="auto"/>
      <dgm:t>
        <a:bodyPr/>
        <a:lstStyle/>
        <a:p>
          <a:endParaRPr lang="ru-RU"/>
        </a:p>
      </dgm:t>
    </dgm:pt>
    <dgm:pt modelId="{3AF85988-2E96-4C6D-AB3C-62F6991D4E4C}" type="pres">
      <dgm:prSet presAssocID="{414F525F-6840-4129-B1FE-A7A5904E5447}" presName="sibTrans" presStyleCnt="0"/>
      <dgm:spPr bwMode="auto"/>
    </dgm:pt>
    <dgm:pt modelId="{82717243-889A-4265-9425-9259A4F9FA87}" type="pres">
      <dgm:prSet presAssocID="{A6D53C2B-84F2-4B64-A039-9FFB59AF6838}" presName="textNode" presStyleLbl="node1" presStyleIdx="2" presStyleCnt="4">
        <dgm:presLayoutVars>
          <dgm:bulletEnabled val="1"/>
        </dgm:presLayoutVars>
      </dgm:prSet>
      <dgm:spPr bwMode="auto"/>
      <dgm:t>
        <a:bodyPr/>
        <a:lstStyle/>
        <a:p>
          <a:endParaRPr lang="ru-RU"/>
        </a:p>
      </dgm:t>
    </dgm:pt>
    <dgm:pt modelId="{82DE14A3-3276-48CB-B2AA-8F89643C2197}" type="pres">
      <dgm:prSet presAssocID="{0808D818-C21A-4701-BF23-AD0BB4E55271}" presName="sibTrans" presStyleCnt="0"/>
      <dgm:spPr bwMode="auto"/>
    </dgm:pt>
    <dgm:pt modelId="{8A0FC756-17C7-490F-B570-9D798C1DA909}" type="pres">
      <dgm:prSet presAssocID="{05627E2F-30C0-4092-95F2-5554B11AC18A}" presName="textNode" presStyleLbl="node1" presStyleIdx="3" presStyleCnt="4">
        <dgm:presLayoutVars>
          <dgm:bulletEnabled val="1"/>
        </dgm:presLayoutVars>
      </dgm:prSet>
      <dgm:spPr bwMode="auto"/>
      <dgm:t>
        <a:bodyPr/>
        <a:lstStyle/>
        <a:p>
          <a:endParaRPr lang="ru-RU"/>
        </a:p>
      </dgm:t>
    </dgm:pt>
  </dgm:ptLst>
  <dgm:cxnLst>
    <dgm:cxn modelId="{7AD9B03E-3CB9-4391-A728-F402F1A343CF}" type="presOf" srcId="{A6D53C2B-84F2-4B64-A039-9FFB59AF6838}" destId="{82717243-889A-4265-9425-9259A4F9FA87}" srcOrd="0" destOrd="0" presId="urn:microsoft.com/office/officeart/2005/8/layout/hProcess9"/>
    <dgm:cxn modelId="{AA048FEB-951F-4E7A-824F-CEC3AB9C5617}" srcId="{AFEC0F23-9D9B-4A85-8ABE-76EF7ACD42FD}" destId="{7F19A088-BEF0-40FA-92CE-B039530E374E}" srcOrd="1" destOrd="0" parTransId="{593E94C2-8F7D-4F7F-B679-23A8C65ADE2A}" sibTransId="{414F525F-6840-4129-B1FE-A7A5904E5447}"/>
    <dgm:cxn modelId="{5FA8FA00-E6C9-4691-9B48-E1B431248633}" type="presOf" srcId="{7F19A088-BEF0-40FA-92CE-B039530E374E}" destId="{75023EA7-2ECF-4CE0-A9C1-0E9482C09E57}" srcOrd="0" destOrd="0" presId="urn:microsoft.com/office/officeart/2005/8/layout/hProcess9"/>
    <dgm:cxn modelId="{91C55A72-FB51-4CA6-A22A-EC85E152D1A7}" type="presOf" srcId="{05627E2F-30C0-4092-95F2-5554B11AC18A}" destId="{8A0FC756-17C7-490F-B570-9D798C1DA909}" srcOrd="0" destOrd="0" presId="urn:microsoft.com/office/officeart/2005/8/layout/hProcess9"/>
    <dgm:cxn modelId="{F3FB7A2C-98F1-4319-85F3-D36C88346387}" type="presOf" srcId="{06E4FBD8-B6BC-45BC-959F-1DDD5A13DF24}" destId="{8B29604D-FDF0-4C31-90B8-47C2B946EE8B}" srcOrd="0" destOrd="0" presId="urn:microsoft.com/office/officeart/2005/8/layout/hProcess9"/>
    <dgm:cxn modelId="{DEB2678E-04DF-4F95-BF21-03B214D2F351}" srcId="{AFEC0F23-9D9B-4A85-8ABE-76EF7ACD42FD}" destId="{05627E2F-30C0-4092-95F2-5554B11AC18A}" srcOrd="3" destOrd="0" parTransId="{1F537069-563D-49E4-965C-B01587F5A482}" sibTransId="{D12CE553-B9A5-466A-A88F-3BC4C1F112A7}"/>
    <dgm:cxn modelId="{AED7E226-0441-415A-85A0-5D9AE11CAD97}" type="presOf" srcId="{AFEC0F23-9D9B-4A85-8ABE-76EF7ACD42FD}" destId="{25C98B9B-744C-43CB-8C39-DDCA055D8BB5}" srcOrd="0" destOrd="0" presId="urn:microsoft.com/office/officeart/2005/8/layout/hProcess9"/>
    <dgm:cxn modelId="{8AD08F58-F1A2-477F-B961-7AB677D0E5E5}" srcId="{AFEC0F23-9D9B-4A85-8ABE-76EF7ACD42FD}" destId="{06E4FBD8-B6BC-45BC-959F-1DDD5A13DF24}" srcOrd="0" destOrd="0" parTransId="{396C0D7C-89F9-4704-BF49-275CD56AD5DA}" sibTransId="{CA5137E4-2657-4725-BE7F-4577D160A997}"/>
    <dgm:cxn modelId="{3A301A3B-3E11-4469-915D-57C9BA8A3064}" srcId="{AFEC0F23-9D9B-4A85-8ABE-76EF7ACD42FD}" destId="{A6D53C2B-84F2-4B64-A039-9FFB59AF6838}" srcOrd="2" destOrd="0" parTransId="{E90AFF2A-2E9D-4475-9DD1-DF261D03DD87}" sibTransId="{0808D818-C21A-4701-BF23-AD0BB4E55271}"/>
    <dgm:cxn modelId="{C0276C0D-CCCD-4580-8D51-9813B59B0CBD}" type="presParOf" srcId="{25C98B9B-744C-43CB-8C39-DDCA055D8BB5}" destId="{2F585E51-01B6-4897-AACF-48EA2F3CC0C6}" srcOrd="0" destOrd="0" presId="urn:microsoft.com/office/officeart/2005/8/layout/hProcess9"/>
    <dgm:cxn modelId="{15FF8701-7BAA-4358-BF06-20556441BCC8}" type="presParOf" srcId="{25C98B9B-744C-43CB-8C39-DDCA055D8BB5}" destId="{24E8644C-6E14-40AD-9A17-5D7638D691C9}" srcOrd="1" destOrd="0" presId="urn:microsoft.com/office/officeart/2005/8/layout/hProcess9"/>
    <dgm:cxn modelId="{A4952482-EE02-4BEC-8EDA-1FF0763BD1C3}" type="presParOf" srcId="{24E8644C-6E14-40AD-9A17-5D7638D691C9}" destId="{8B29604D-FDF0-4C31-90B8-47C2B946EE8B}" srcOrd="0" destOrd="0" presId="urn:microsoft.com/office/officeart/2005/8/layout/hProcess9"/>
    <dgm:cxn modelId="{D24CE90F-5E46-4DD0-ABB9-22BB3E069396}" type="presParOf" srcId="{24E8644C-6E14-40AD-9A17-5D7638D691C9}" destId="{5EC5CA4C-4D94-46D0-BCAD-AB76A18DD0CE}" srcOrd="1" destOrd="0" presId="urn:microsoft.com/office/officeart/2005/8/layout/hProcess9"/>
    <dgm:cxn modelId="{FA36C1D4-506A-4D2D-8DC5-7348F5B28D51}" type="presParOf" srcId="{24E8644C-6E14-40AD-9A17-5D7638D691C9}" destId="{75023EA7-2ECF-4CE0-A9C1-0E9482C09E57}" srcOrd="2" destOrd="0" presId="urn:microsoft.com/office/officeart/2005/8/layout/hProcess9"/>
    <dgm:cxn modelId="{A363CEE7-7FAE-4B8F-A38A-DECBF6DB6CA7}" type="presParOf" srcId="{24E8644C-6E14-40AD-9A17-5D7638D691C9}" destId="{3AF85988-2E96-4C6D-AB3C-62F6991D4E4C}" srcOrd="3" destOrd="0" presId="urn:microsoft.com/office/officeart/2005/8/layout/hProcess9"/>
    <dgm:cxn modelId="{82FDE91C-68D6-4366-BF20-BEC602B693BC}" type="presParOf" srcId="{24E8644C-6E14-40AD-9A17-5D7638D691C9}" destId="{82717243-889A-4265-9425-9259A4F9FA87}" srcOrd="4" destOrd="0" presId="urn:microsoft.com/office/officeart/2005/8/layout/hProcess9"/>
    <dgm:cxn modelId="{936E23D1-F777-4273-8575-FC9A938E6B33}" type="presParOf" srcId="{24E8644C-6E14-40AD-9A17-5D7638D691C9}" destId="{82DE14A3-3276-48CB-B2AA-8F89643C2197}" srcOrd="5" destOrd="0" presId="urn:microsoft.com/office/officeart/2005/8/layout/hProcess9"/>
    <dgm:cxn modelId="{A5A5B88D-577D-48F0-BCCA-AE391B929F84}" type="presParOf" srcId="{24E8644C-6E14-40AD-9A17-5D7638D691C9}" destId="{8A0FC756-17C7-490F-B570-9D798C1DA90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85E51-01B6-4897-AACF-48EA2F3CC0C6}">
      <dsp:nvSpPr>
        <dsp:cNvPr id="0" name=""/>
        <dsp:cNvSpPr/>
      </dsp:nvSpPr>
      <dsp:spPr bwMode="auto">
        <a:xfrm>
          <a:off x="863784" y="0"/>
          <a:ext cx="9789552" cy="45788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29604D-FDF0-4C31-90B8-47C2B946EE8B}">
      <dsp:nvSpPr>
        <dsp:cNvPr id="0" name=""/>
        <dsp:cNvSpPr/>
      </dsp:nvSpPr>
      <dsp:spPr bwMode="auto">
        <a:xfrm>
          <a:off x="149694" y="1422224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ОО</a:t>
          </a:r>
          <a:endParaRPr sz="1800" b="1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400" b="1" kern="1200"/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800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ГАУ ДПО «СОИРО»</a:t>
          </a:r>
          <a:endParaRPr sz="1800" b="1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800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800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ГАУ СО РЦОКО</a:t>
          </a:r>
          <a:endParaRPr sz="1800" b="1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lang="ru-RU" sz="1400" b="1"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Формирование данных</a:t>
          </a:r>
          <a:endParaRPr lang="ru-RU" sz="1800" b="1" kern="1200"/>
        </a:p>
      </dsp:txBody>
      <dsp:txXfrm>
        <a:off x="239102" y="1511632"/>
        <a:ext cx="2378794" cy="1652720"/>
      </dsp:txXfrm>
    </dsp:sp>
    <dsp:sp modelId="{75023EA7-2ECF-4CE0-A9C1-0E9482C09E57}">
      <dsp:nvSpPr>
        <dsp:cNvPr id="0" name=""/>
        <dsp:cNvSpPr/>
      </dsp:nvSpPr>
      <dsp:spPr bwMode="auto">
        <a:xfrm>
          <a:off x="2987815" y="1373651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Муниципалитет</a:t>
          </a:r>
          <a:endParaRPr sz="1800" b="1" kern="1200">
            <a:latin typeface="PT Astra Serif"/>
            <a:cs typeface="PT Astra Serif"/>
          </a:endParaRPr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endParaRPr kern="1200"/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ГАУ ДПО «СОИРО»</a:t>
          </a:r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endParaRPr kern="1200">
            <a:latin typeface="PT Astra Serif"/>
            <a:cs typeface="PT Astra Serif"/>
          </a:endParaRPr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/>
            <a:t>ГАУ СО РЦОКО</a:t>
          </a:r>
          <a:endParaRPr kern="1200"/>
        </a:p>
        <a:p>
          <a:pPr lvl="0" algn="ctr" defTabSz="1022349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endParaRPr lang="ru-RU" b="1" kern="1200"/>
        </a:p>
        <a:p>
          <a:pPr lvl="0" algn="ctr" defTabSz="1022349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400" b="1" kern="1200"/>
            <a:t>Проверка данных</a:t>
          </a:r>
          <a:endParaRPr lang="ru-RU" b="1" kern="1200"/>
        </a:p>
      </dsp:txBody>
      <dsp:txXfrm>
        <a:off x="3077223" y="1463059"/>
        <a:ext cx="2378794" cy="1652720"/>
      </dsp:txXfrm>
    </dsp:sp>
    <dsp:sp modelId="{82717243-889A-4265-9425-9259A4F9FA87}">
      <dsp:nvSpPr>
        <dsp:cNvPr id="0" name=""/>
        <dsp:cNvSpPr/>
      </dsp:nvSpPr>
      <dsp:spPr bwMode="auto">
        <a:xfrm>
          <a:off x="5971694" y="1373651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Министерство образования</a:t>
          </a:r>
          <a:endParaRPr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endParaRPr lang="ru-RU" sz="1800" b="1"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Согласование данных</a:t>
          </a:r>
        </a:p>
      </dsp:txBody>
      <dsp:txXfrm>
        <a:off x="6061102" y="1463059"/>
        <a:ext cx="2378794" cy="1652720"/>
      </dsp:txXfrm>
    </dsp:sp>
    <dsp:sp modelId="{8A0FC756-17C7-490F-B570-9D798C1DA909}">
      <dsp:nvSpPr>
        <dsp:cNvPr id="0" name=""/>
        <dsp:cNvSpPr/>
      </dsp:nvSpPr>
      <dsp:spPr bwMode="auto">
        <a:xfrm>
          <a:off x="8955573" y="1373651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ОО</a:t>
          </a:r>
          <a:endParaRPr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endParaRPr lang="ru-RU" sz="1800" b="1"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Внесение данных </a:t>
          </a:r>
          <a:endParaRPr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в ИС ГА</a:t>
          </a:r>
        </a:p>
      </dsp:txBody>
      <dsp:txXfrm>
        <a:off x="9044981" y="1463059"/>
        <a:ext cx="2378794" cy="165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rcRect t="2628" b="2628"/>
          <a:stretch/>
        </p:blipFill>
        <p:spPr bwMode="auto">
          <a:xfrm>
            <a:off x="5883480" y="0"/>
            <a:ext cx="6913080" cy="71974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Параллелограмм 5"/>
          <p:cNvSpPr/>
          <p:nvPr/>
        </p:nvSpPr>
        <p:spPr bwMode="auto">
          <a:xfrm flipH="1">
            <a:off x="-331200" y="96480"/>
            <a:ext cx="1382040" cy="11923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Параллелограмм 6"/>
          <p:cNvSpPr/>
          <p:nvPr/>
        </p:nvSpPr>
        <p:spPr bwMode="auto">
          <a:xfrm flipH="1">
            <a:off x="-492840" y="0"/>
            <a:ext cx="1382040" cy="119232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Прямоугольный треугольник 7"/>
          <p:cNvSpPr/>
          <p:nvPr/>
        </p:nvSpPr>
        <p:spPr bwMode="auto">
          <a:xfrm flipH="1" flipV="1">
            <a:off x="-1440" y="0"/>
            <a:ext cx="900000" cy="90000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3879" cy="6465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Параллелограмм 5"/>
          <p:cNvSpPr/>
          <p:nvPr/>
        </p:nvSpPr>
        <p:spPr bwMode="auto">
          <a:xfrm flipH="1">
            <a:off x="-331200" y="96480"/>
            <a:ext cx="1382040" cy="11923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Параллелограмм 6"/>
          <p:cNvSpPr/>
          <p:nvPr/>
        </p:nvSpPr>
        <p:spPr bwMode="auto">
          <a:xfrm flipH="1">
            <a:off x="-492840" y="0"/>
            <a:ext cx="1382040" cy="119232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Прямоугольный треугольник 7"/>
          <p:cNvSpPr/>
          <p:nvPr/>
        </p:nvSpPr>
        <p:spPr bwMode="auto">
          <a:xfrm flipH="1" flipV="1">
            <a:off x="-1440" y="0"/>
            <a:ext cx="900000" cy="90000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4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3879" cy="64656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3"/>
          <p:cNvSpPr/>
          <p:nvPr/>
        </p:nvSpPr>
        <p:spPr bwMode="auto">
          <a:xfrm>
            <a:off x="967680" y="3123558"/>
            <a:ext cx="6231672" cy="1324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000" b="1" strike="noStrike" spc="-1">
                <a:solidFill>
                  <a:srgbClr val="3D284E"/>
                </a:solidFill>
                <a:latin typeface="Arial"/>
                <a:ea typeface="DejaVu Sans"/>
              </a:rPr>
              <a:t>Проведение аккредитационного мониторинга системы образования в 2023 году </a:t>
            </a:r>
            <a:endParaRPr lang="ru-RU" sz="3000" b="0" strike="noStrike" spc="-1">
              <a:latin typeface="Arial"/>
            </a:endParaRPr>
          </a:p>
        </p:txBody>
      </p:sp>
      <p:pic>
        <p:nvPicPr>
          <p:cNvPr id="130" name="Рисунок 5"/>
          <p:cNvPicPr/>
          <p:nvPr/>
        </p:nvPicPr>
        <p:blipFill>
          <a:blip r:embed="rId2"/>
          <a:stretch/>
        </p:blipFill>
        <p:spPr bwMode="auto">
          <a:xfrm>
            <a:off x="4148478" y="180864"/>
            <a:ext cx="1806840" cy="1636560"/>
          </a:xfrm>
          <a:prstGeom prst="rect">
            <a:avLst/>
          </a:prstGeom>
          <a:ln w="0">
            <a:noFill/>
          </a:ln>
        </p:spPr>
      </p:pic>
      <p:sp>
        <p:nvSpPr>
          <p:cNvPr id="131" name="Параллелограмм 8"/>
          <p:cNvSpPr/>
          <p:nvPr/>
        </p:nvSpPr>
        <p:spPr bwMode="auto">
          <a:xfrm flipH="1">
            <a:off x="-648720" y="3785400"/>
            <a:ext cx="2073600" cy="1931759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Прямоугольник 6"/>
          <p:cNvSpPr/>
          <p:nvPr/>
        </p:nvSpPr>
        <p:spPr bwMode="auto">
          <a:xfrm>
            <a:off x="1440000" y="5067995"/>
            <a:ext cx="5888268" cy="1309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565087"/>
                </a:solidFill>
                <a:latin typeface="Arial"/>
                <a:ea typeface="DejaVu Sans"/>
              </a:rPr>
              <a:t>ФРОЛОВА ЕЛЕНА АЛЕКСАНДРОВНА региональный координатор</a:t>
            </a:r>
            <a:endParaRPr lang="ru-RU" sz="2000" b="1" strike="noStrike" spc="0">
              <a:solidFill>
                <a:srgbClr val="565087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0">
                <a:solidFill>
                  <a:srgbClr val="565087"/>
                </a:solidFill>
                <a:latin typeface="Arial"/>
                <a:ea typeface="DejaVu Sans"/>
              </a:rPr>
              <a:t>аккредитационного мониторинга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0">
                <a:solidFill>
                  <a:srgbClr val="565087"/>
                </a:solidFill>
                <a:latin typeface="Arial"/>
                <a:ea typeface="DejaVu Sans"/>
              </a:rPr>
              <a:t>системы образования</a:t>
            </a:r>
            <a:endParaRPr lang="ru-RU" sz="2000" b="0" strike="noStrike" spc="0">
              <a:latin typeface="Arial"/>
            </a:endParaRPr>
          </a:p>
        </p:txBody>
      </p:sp>
      <p:pic>
        <p:nvPicPr>
          <p:cNvPr id="133" name="Picture 5" descr="sarat01"/>
          <p:cNvPicPr/>
          <p:nvPr/>
        </p:nvPicPr>
        <p:blipFill>
          <a:blip r:embed="rId3"/>
          <a:stretch/>
        </p:blipFill>
        <p:spPr bwMode="auto">
          <a:xfrm>
            <a:off x="452851" y="345994"/>
            <a:ext cx="757513" cy="1150790"/>
          </a:xfrm>
          <a:prstGeom prst="rect">
            <a:avLst/>
          </a:prstGeom>
          <a:ln w="9525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Diagram1"/>
          <p:cNvGraphicFramePr>
            <a:graphicFrameLocks/>
          </p:cNvGraphicFramePr>
          <p:nvPr/>
        </p:nvGraphicFramePr>
        <p:xfrm>
          <a:off x="639720" y="1684440"/>
          <a:ext cx="11517120" cy="457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" name="PlaceHolder 1"/>
          <p:cNvSpPr>
            <a:spLocks noGrp="1"/>
          </p:cNvSpPr>
          <p:nvPr>
            <p:ph type="title"/>
          </p:nvPr>
        </p:nvSpPr>
        <p:spPr bwMode="auto">
          <a:xfrm>
            <a:off x="1070640" y="287280"/>
            <a:ext cx="10079280" cy="1200960"/>
          </a:xfrm>
          <a:prstGeom prst="rect">
            <a:avLst/>
          </a:prstGeom>
          <a:solidFill>
            <a:srgbClr val="423D67"/>
          </a:solidFill>
          <a:ln w="25560">
            <a:noFill/>
          </a:ln>
        </p:spPr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МЕХАНИЗМ РЕАЛИЗАЦИИ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graphicFrame>
        <p:nvGraphicFramePr>
          <p:cNvPr id="206" name="Таблица 205"/>
          <p:cNvGraphicFramePr>
            <a:graphicFrameLocks/>
          </p:cNvGraphicFramePr>
          <p:nvPr/>
        </p:nvGraphicFramePr>
        <p:xfrm>
          <a:off x="987120" y="1663560"/>
          <a:ext cx="10703520" cy="2544480"/>
        </p:xfrm>
        <a:graphic>
          <a:graphicData uri="http://schemas.openxmlformats.org/drawingml/2006/table">
            <a:tbl>
              <a:tblPr/>
              <a:tblGrid>
                <a:gridCol w="415800"/>
                <a:gridCol w="7764840"/>
                <a:gridCol w="2523240"/>
              </a:tblGrid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№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МЕРОПРИЯТИЕ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СРОКИ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3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1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Информирование руководителей ОО по вопросам организации</a:t>
                      </a:r>
                      <a:r>
                        <a:rPr sz="2000"/>
                        <a:t/>
                      </a:r>
                      <a:br>
                        <a:rPr sz="2000"/>
                      </a:b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и проведения АМСО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21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2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Размещение на официальных сайтах органов МСУ и ОО всех нормативных документов, регулирующих вопросы проведения АМСО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14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3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Определение специалистов, обеспечивающих техническое сопровождение проведения АМСО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21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4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Предварительный сбор и оценка данных </a:t>
                      </a: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PT Astra Serif"/>
                          <a:ea typeface="PT Astra Serif"/>
                          <a:cs typeface="PT Astra Serif"/>
                        </a:rPr>
                        <a:t>на муниципальном уровне 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PT Astra Serif"/>
                        </a:rPr>
                        <a:t>за год, предшествующий мониторингу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1 сентября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5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Выявление ОО, не достигших пороговых значений достижения аккредитационных показателей. Подготовка плана мер/мероприятий</a:t>
                      </a:r>
                      <a:r>
                        <a:rPr sz="2000"/>
                        <a:t/>
                      </a:r>
                      <a:br>
                        <a:rPr sz="2000"/>
                      </a:b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по профилактике имеющихся рисков, перечня управленческих решений. Собеседование в министерстве образования области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сентябрь 2023 года,   по отдельному графику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6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Подготовка ответственных лиц к внесению данных в информационную систему государственной аккредитации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до 1 сентября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07" name="Прямоугольник 2"/>
          <p:cNvSpPr/>
          <p:nvPr/>
        </p:nvSpPr>
        <p:spPr bwMode="auto">
          <a:xfrm>
            <a:off x="1071000" y="287640"/>
            <a:ext cx="10079280" cy="1200960"/>
          </a:xfrm>
          <a:prstGeom prst="rect">
            <a:avLst/>
          </a:prstGeom>
          <a:solidFill>
            <a:srgbClr val="423D67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ПЕРВООЧЕРЕДНЫЕ ЗАДАЧИ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4" name="Прямоугольник 12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35" name="Прямоугольник 18"/>
          <p:cNvSpPr/>
          <p:nvPr/>
        </p:nvSpPr>
        <p:spPr bwMode="auto">
          <a:xfrm>
            <a:off x="1620000" y="5823000"/>
            <a:ext cx="48628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19.07.2023 № 1258 «О региональном координаторе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6" name="Равнобедренный треугольник 1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Прямоугольник 22"/>
          <p:cNvSpPr/>
          <p:nvPr/>
        </p:nvSpPr>
        <p:spPr bwMode="auto">
          <a:xfrm>
            <a:off x="7152840" y="5892840"/>
            <a:ext cx="48592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Письмо от 27.07.2023 № 01-26/4817 «Об осуществлении аккредитационного мониторинга»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8" name="Равнобедренный треугольник 30"/>
          <p:cNvSpPr/>
          <p:nvPr/>
        </p:nvSpPr>
        <p:spPr bwMode="auto">
          <a:xfrm rot="5400000">
            <a:off x="953280" y="379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Прямоугольник 33"/>
          <p:cNvSpPr/>
          <p:nvPr/>
        </p:nvSpPr>
        <p:spPr bwMode="auto">
          <a:xfrm>
            <a:off x="1616400" y="5283720"/>
            <a:ext cx="10442880" cy="43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21.07.2023 № 1263 «Об осуществлении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0" name="Равнобедренный треугольник 34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Прямая соединительная линия 3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Прямая соединительная линия 36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Прямая соединительная линия 37"/>
          <p:cNvSpPr/>
          <p:nvPr/>
        </p:nvSpPr>
        <p:spPr bwMode="auto">
          <a:xfrm>
            <a:off x="108000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Прямая соединительная линия 38"/>
          <p:cNvSpPr/>
          <p:nvPr/>
        </p:nvSpPr>
        <p:spPr bwMode="auto">
          <a:xfrm>
            <a:off x="1207080" y="66474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Прямоугольник 42"/>
          <p:cNvSpPr/>
          <p:nvPr/>
        </p:nvSpPr>
        <p:spPr bwMode="auto">
          <a:xfrm>
            <a:off x="1616400" y="2160000"/>
            <a:ext cx="10802880" cy="46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Статья 97 Федерального закона от 29.12.2012 № 273-ФЗ «Об образовании в Российской Федерации»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46" name="Равнобедренный треугольник 43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Прямоугольник 39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 ФЕДЕРАЛЬНЫЙ УРОВЕНЬ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8" name="Прямоугольник 1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49" name="TextBox 190"/>
          <p:cNvSpPr/>
          <p:nvPr/>
        </p:nvSpPr>
        <p:spPr bwMode="auto">
          <a:xfrm>
            <a:off x="1568880" y="2729160"/>
            <a:ext cx="1067040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Постановление Правительства РФ от 05.08.2013 N 662  «Об осуществлении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0" name="TextBox 191"/>
          <p:cNvSpPr/>
          <p:nvPr/>
        </p:nvSpPr>
        <p:spPr bwMode="auto">
          <a:xfrm>
            <a:off x="1593720" y="3443400"/>
            <a:ext cx="10645560" cy="158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22272F"/>
                </a:solidFill>
                <a:latin typeface="PT Astra Serif"/>
                <a:ea typeface="DejaVu Sans"/>
              </a:rPr>
              <a:t>П</a:t>
            </a:r>
            <a:r>
              <a:rPr lang="ru-RU" sz="1700" b="1" strike="noStrike" spc="-1">
                <a:solidFill>
                  <a:srgbClr val="423D67"/>
                </a:solidFill>
                <a:latin typeface="PT Astra Serif"/>
                <a:ea typeface="DejaVu Sans"/>
              </a:rPr>
              <a:t>риказ Федеральной службы по надзору в сфере образования и науки, Министерства просвещения РФ, Министерства науки и высшего образования РФ от 24 апреля 2023 г. № 660/306/448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1" name="TextBox 192"/>
          <p:cNvSpPr/>
          <p:nvPr/>
        </p:nvSpPr>
        <p:spPr bwMode="auto">
          <a:xfrm>
            <a:off x="3600000" y="4860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РЕГИОНАЛЬНЫЙ УРОВЕНЬ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2" name="Прямоугольник 51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53" name="Прямоугольник 61"/>
          <p:cNvSpPr/>
          <p:nvPr/>
        </p:nvSpPr>
        <p:spPr bwMode="auto">
          <a:xfrm>
            <a:off x="2520000" y="5040000"/>
            <a:ext cx="82285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 всем аккредитованным образовательным программам Школа/СПО, </a:t>
            </a:r>
            <a:r>
              <a:rPr sz="1700"/>
              <a:t/>
            </a:r>
            <a:br>
              <a:rPr sz="1700"/>
            </a:b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соответствующим установленным требованиям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4" name="Равнобедренный треугольник 13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Прямоугольник 62"/>
          <p:cNvSpPr/>
          <p:nvPr/>
        </p:nvSpPr>
        <p:spPr bwMode="auto">
          <a:xfrm>
            <a:off x="7018392" y="5860790"/>
            <a:ext cx="5041031" cy="6584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Ввод данных ОО через информационную систему государственной аккредитации (ИС ГА)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(ЛК ОО/ЛК региональный координатор)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6" name="Равнобедренный треугольник 14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Прямоугольник 63"/>
          <p:cNvSpPr/>
          <p:nvPr/>
        </p:nvSpPr>
        <p:spPr bwMode="auto">
          <a:xfrm>
            <a:off x="1976400" y="5940000"/>
            <a:ext cx="4862880" cy="4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Загрузка данных по аккредитационным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 показателям Школа/СПО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8" name="Равнобедренный треугольник 15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Прямая соединительная линия 1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Прямая соединительная линия 17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Прямая соединительная линия 18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Прямая соединительная линия 19"/>
          <p:cNvSpPr/>
          <p:nvPr/>
        </p:nvSpPr>
        <p:spPr bwMode="auto">
          <a:xfrm>
            <a:off x="1207080" y="65710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Прямоугольник 64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4" name="Равнобедренный треугольник 16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Прямоугольник 66"/>
          <p:cNvSpPr/>
          <p:nvPr/>
        </p:nvSpPr>
        <p:spPr bwMode="auto">
          <a:xfrm>
            <a:off x="1146600" y="126000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ОРГАНИЗАТОРЫ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6" name="Прямоугольник 6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67" name="Прямоугольник 6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8" name="Прямоугольник 69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9" name="TextBox 211"/>
          <p:cNvSpPr/>
          <p:nvPr/>
        </p:nvSpPr>
        <p:spPr bwMode="auto">
          <a:xfrm>
            <a:off x="1568880" y="2907000"/>
            <a:ext cx="653040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просвещения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0" name="TextBox 212"/>
          <p:cNvSpPr/>
          <p:nvPr/>
        </p:nvSpPr>
        <p:spPr bwMode="auto">
          <a:xfrm>
            <a:off x="1593720" y="3565080"/>
            <a:ext cx="956556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образования и науки 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1" name="TextBox 213"/>
          <p:cNvSpPr/>
          <p:nvPr/>
        </p:nvSpPr>
        <p:spPr bwMode="auto">
          <a:xfrm>
            <a:off x="3573720" y="4347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ПОРЯДОК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2" name="Прямоугольник 44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73" name="Прямоугольник 45"/>
          <p:cNvSpPr/>
          <p:nvPr/>
        </p:nvSpPr>
        <p:spPr bwMode="auto">
          <a:xfrm>
            <a:off x="1440000" y="4061880"/>
            <a:ext cx="10619280" cy="74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Направление Федеральной службой по надзору в сфере образования</a:t>
            </a:r>
            <a:r>
              <a:rPr sz="1600"/>
              <a:t/>
            </a:r>
            <a:br>
              <a:rPr sz="1600"/>
            </a:b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20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4" name="Равнобедренный треугольник 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Прямоугольник 46"/>
          <p:cNvSpPr/>
          <p:nvPr/>
        </p:nvSpPr>
        <p:spPr bwMode="auto">
          <a:xfrm>
            <a:off x="1333080" y="5940000"/>
            <a:ext cx="10765583" cy="1097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информационно-телекоммуникационной сети 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«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Интернет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»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                </a:t>
            </a:r>
            <a:r>
              <a:rPr lang="ru-RU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                                                                                                                 </a:t>
            </a:r>
            <a:r>
              <a:rPr lang="ru-RU" sz="16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июня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6" name="Равнобедренный треугольник 10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Прямоугольник 47"/>
          <p:cNvSpPr/>
          <p:nvPr/>
        </p:nvSpPr>
        <p:spPr bwMode="auto">
          <a:xfrm>
            <a:off x="1361160" y="5092920"/>
            <a:ext cx="10737360" cy="54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Подготовка на основании полученного Итогового отчета рекомендаций</a:t>
            </a:r>
            <a:r>
              <a:rPr sz="1800"/>
              <a:t/>
            </a:r>
            <a:br>
              <a:rPr sz="1800"/>
            </a:b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 повышению качества образования и направление их в организации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мая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8" name="Равнобедренный треугольник 11"/>
          <p:cNvSpPr/>
          <p:nvPr/>
        </p:nvSpPr>
        <p:spPr bwMode="auto">
          <a:xfrm rot="5400000">
            <a:off x="885600" y="631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Прямая соединительная линия 10"/>
          <p:cNvSpPr/>
          <p:nvPr/>
        </p:nvSpPr>
        <p:spPr bwMode="auto">
          <a:xfrm>
            <a:off x="1228320" y="2700000"/>
            <a:ext cx="1083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Прямая соединительная линия 11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Прямая соединительная линия 12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Прямая соединительная линия 14"/>
          <p:cNvSpPr/>
          <p:nvPr/>
        </p:nvSpPr>
        <p:spPr bwMode="auto">
          <a:xfrm>
            <a:off x="1108800" y="701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Прямоугольник 4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9966FF"/>
                </a:solidFill>
                <a:latin typeface="Arial"/>
                <a:ea typeface="DejaVu Sans"/>
              </a:rPr>
              <a:t>                        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1 сентября — 1 декабря 2023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4" name="Равнобедренный треугольник 12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Прямоугольник 56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ПРОЦЕДУРА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6" name="Прямоугольник 5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87" name="Прямоугольник 59"/>
          <p:cNvSpPr/>
          <p:nvPr/>
        </p:nvSpPr>
        <p:spPr bwMode="auto">
          <a:xfrm>
            <a:off x="1440000" y="2301840"/>
            <a:ext cx="106192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Сбор данных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8" name="TextBox 231"/>
          <p:cNvSpPr/>
          <p:nvPr/>
        </p:nvSpPr>
        <p:spPr bwMode="auto">
          <a:xfrm>
            <a:off x="1361160" y="2907000"/>
            <a:ext cx="1069848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Обработка, обобщение и анализ собранной информации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25 января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9" name="TextBox 232"/>
          <p:cNvSpPr/>
          <p:nvPr/>
        </p:nvSpPr>
        <p:spPr bwMode="auto">
          <a:xfrm>
            <a:off x="1361160" y="3304080"/>
            <a:ext cx="11238480" cy="65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Подготовка итогового отчета о результатах аккредитационного мониторинга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15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90" name="Равнобедренный треугольник 1"/>
          <p:cNvSpPr/>
          <p:nvPr/>
        </p:nvSpPr>
        <p:spPr bwMode="auto">
          <a:xfrm rot="5400000">
            <a:off x="953280" y="41583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Прямая соединительная линия 1"/>
          <p:cNvSpPr/>
          <p:nvPr/>
        </p:nvSpPr>
        <p:spPr bwMode="auto">
          <a:xfrm>
            <a:off x="114768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Равнобедренный треугольник 2"/>
          <p:cNvSpPr/>
          <p:nvPr/>
        </p:nvSpPr>
        <p:spPr bwMode="auto">
          <a:xfrm rot="5400000">
            <a:off x="925200" y="51397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Прямая соединительная линия 2"/>
          <p:cNvSpPr/>
          <p:nvPr/>
        </p:nvSpPr>
        <p:spPr bwMode="auto">
          <a:xfrm>
            <a:off x="1108800" y="57600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" name="Прямоугольник 1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НАЧАЛЬНОЕ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5" name="Таблица 238"/>
          <p:cNvGraphicFramePr>
            <a:graphicFrameLocks/>
          </p:cNvGraphicFramePr>
          <p:nvPr/>
        </p:nvGraphicFramePr>
        <p:xfrm>
          <a:off x="318240" y="1156680"/>
          <a:ext cx="12034799" cy="5777639"/>
        </p:xfrm>
        <a:graphic>
          <a:graphicData uri="http://schemas.openxmlformats.org/drawingml/2006/table">
            <a:tbl>
              <a:tblPr/>
              <a:tblGrid>
                <a:gridCol w="596879"/>
                <a:gridCol w="8165520"/>
                <a:gridCol w="2046240"/>
                <a:gridCol w="1226160"/>
              </a:tblGrid>
              <a:tr h="839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№ п/п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начального общего образования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</a:t>
                      </a:r>
                      <a:r>
                        <a:rPr sz="1800"/>
                        <a:t/>
                      </a:r>
                      <a:br>
                        <a:rPr sz="1800"/>
                      </a:br>
                      <a:endParaRPr lang="ru-RU" sz="18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 общем числе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70%-89%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" name="Прямоугольник 7"/>
          <p:cNvSpPr/>
          <p:nvPr/>
        </p:nvSpPr>
        <p:spPr bwMode="auto">
          <a:xfrm>
            <a:off x="2520000" y="11412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ОСНОВНОЕ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7" name="Таблица 5"/>
          <p:cNvGraphicFramePr>
            <a:graphicFrameLocks/>
          </p:cNvGraphicFramePr>
          <p:nvPr/>
        </p:nvGraphicFramePr>
        <p:xfrm>
          <a:off x="900000" y="1107000"/>
          <a:ext cx="11458800" cy="6193920"/>
        </p:xfrm>
        <a:graphic>
          <a:graphicData uri="http://schemas.openxmlformats.org/drawingml/2006/table">
            <a:tbl>
              <a:tblPr/>
              <a:tblGrid>
                <a:gridCol w="295560"/>
                <a:gridCol w="7658280"/>
                <a:gridCol w="2742120"/>
                <a:gridCol w="762840"/>
              </a:tblGrid>
              <a:tr h="69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2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532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23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9" name="Таблица 2"/>
          <p:cNvGraphicFramePr>
            <a:graphicFrameLocks/>
          </p:cNvGraphicFramePr>
          <p:nvPr/>
        </p:nvGraphicFramePr>
        <p:xfrm>
          <a:off x="566640" y="1004760"/>
          <a:ext cx="11737080" cy="6313200"/>
        </p:xfrm>
        <a:graphic>
          <a:graphicData uri="http://schemas.openxmlformats.org/drawingml/2006/table">
            <a:tbl>
              <a:tblPr/>
              <a:tblGrid>
                <a:gridCol w="648000"/>
                <a:gridCol w="8064720"/>
                <a:gridCol w="1512000"/>
                <a:gridCol w="1512360"/>
              </a:tblGrid>
              <a:tr h="410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среднего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5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539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основной образовательной программе среднего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86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основной образовательной программе среднего общего образования (без учета повторного написания итогового сочинения (изложения)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538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ПРОФЕССИОНАЛЬНОЕ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1" name="Таблица 2"/>
          <p:cNvGraphicFramePr>
            <a:graphicFrameLocks/>
          </p:cNvGraphicFramePr>
          <p:nvPr/>
        </p:nvGraphicFramePr>
        <p:xfrm>
          <a:off x="159120" y="960120"/>
          <a:ext cx="12241080" cy="6266160"/>
        </p:xfrm>
        <a:graphic>
          <a:graphicData uri="http://schemas.openxmlformats.org/drawingml/2006/table">
            <a:tbl>
              <a:tblPr/>
              <a:tblGrid>
                <a:gridCol w="504000"/>
                <a:gridCol w="8496720"/>
                <a:gridCol w="2232000"/>
                <a:gridCol w="1008360"/>
              </a:tblGrid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мониторинга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трудоустроившихся в течение календарного года, следующего за годом выпуска, в общей численности выпускников по образовательной программе среднего профессионального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51%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31% - 50%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355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31%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образовательной организации в оценочных процедурах, проведенных в рамках мониторинга системы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78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093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Медианный результат предшествующей аттестации обучающихся образовательной организации в форме демонстрационного экзамена по образовательной программе среднего профессионального образования (если образовательной программой предусмотрено наличие демонстрационного экзамена)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Выше или равен медианному значению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5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Меньше медианного значения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обеспечивающих освоение обучающимися профессиональных модулей образовательной программы среднего профессионального образования, имеющих опыт деятельности не менее одного года в организациях, направление деятельности которых соответствует области профессиональной деятельности, в общей численности педагогических работников, участвующих в реализации профессиональных модулей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25%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1027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Более или равна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10 - 24%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791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10%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внутренней системы оценки качества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" name="Прямоугольник 7"/>
          <p:cNvSpPr/>
          <p:nvPr/>
        </p:nvSpPr>
        <p:spPr bwMode="auto">
          <a:xfrm>
            <a:off x="2520000" y="334800"/>
            <a:ext cx="8099280" cy="81576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МЕТОДИКА РАСЧЕТА ПОКАЗАТЕЛЕЙ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МИНИМАЛЬНЫЕ ЗНАЧЕНИЯ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3" name="Таблица 3"/>
          <p:cNvGraphicFramePr>
            <a:graphicFrameLocks/>
          </p:cNvGraphicFramePr>
          <p:nvPr/>
        </p:nvGraphicFramePr>
        <p:xfrm>
          <a:off x="2304000" y="2231640"/>
          <a:ext cx="8532000" cy="4071960"/>
        </p:xfrm>
        <a:graphic>
          <a:graphicData uri="http://schemas.openxmlformats.org/drawingml/2006/table">
            <a:tbl>
              <a:tblPr/>
              <a:tblGrid>
                <a:gridCol w="4266000"/>
                <a:gridCol w="4266000"/>
              </a:tblGrid>
              <a:tr h="94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начальное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основное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профессиональное образование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от 25 до 40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1417</Words>
  <Application>Microsoft Office PowerPoint</Application>
  <DocSecurity>0</DocSecurity>
  <PresentationFormat>Произвольный</PresentationFormat>
  <Paragraphs>287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МЕХАНИЗМ РЕАЛИЗАЦИИ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Admin</cp:lastModifiedBy>
  <cp:revision>1281</cp:revision>
  <dcterms:created xsi:type="dcterms:W3CDTF">2020-06-19T06:58:49Z</dcterms:created>
  <dcterms:modified xsi:type="dcterms:W3CDTF">2023-08-11T14:17:49Z</dcterms:modified>
  <dc:identifier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Произвольный</vt:lpwstr>
  </property>
  <property fmtid="{D5CDD505-2E9C-101B-9397-08002B2CF9AE}" pid="4" name="Slides">
    <vt:i4>10</vt:i4>
  </property>
</Properties>
</file>